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4225" r:id="rId1"/>
    <p:sldMasterId id="2147484226" r:id="rId2"/>
  </p:sldMasterIdLst>
  <p:notesMasterIdLst>
    <p:notesMasterId r:id="rId25"/>
  </p:notesMasterIdLst>
  <p:sldIdLst>
    <p:sldId id="284" r:id="rId3"/>
    <p:sldId id="285" r:id="rId4"/>
    <p:sldId id="383" r:id="rId5"/>
    <p:sldId id="384" r:id="rId6"/>
    <p:sldId id="385" r:id="rId7"/>
    <p:sldId id="386" r:id="rId8"/>
    <p:sldId id="387" r:id="rId9"/>
    <p:sldId id="388" r:id="rId10"/>
    <p:sldId id="379" r:id="rId11"/>
    <p:sldId id="382" r:id="rId12"/>
    <p:sldId id="392" r:id="rId13"/>
    <p:sldId id="393" r:id="rId14"/>
    <p:sldId id="341" r:id="rId15"/>
    <p:sldId id="342" r:id="rId16"/>
    <p:sldId id="335" r:id="rId17"/>
    <p:sldId id="390" r:id="rId18"/>
    <p:sldId id="380" r:id="rId19"/>
    <p:sldId id="332" r:id="rId20"/>
    <p:sldId id="327" r:id="rId21"/>
    <p:sldId id="313" r:id="rId22"/>
    <p:sldId id="337" r:id="rId23"/>
    <p:sldId id="308" r:id="rId2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나눔고딕" panose="020B0600000101010101" charset="-127"/>
      <p:regular r:id="rId28"/>
      <p:bold r:id="rId29"/>
    </p:embeddedFont>
    <p:embeddedFont>
      <p:font typeface="HY견고딕" panose="0203060000010101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57"/>
    <a:srgbClr val="CCFF33"/>
    <a:srgbClr val="4B0D0D"/>
    <a:srgbClr val="4B3C3F"/>
    <a:srgbClr val="121E50"/>
    <a:srgbClr val="FEFCE5"/>
    <a:srgbClr val="996633"/>
    <a:srgbClr val="FFCC00"/>
    <a:srgbClr val="3B589E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54" autoAdjust="0"/>
    <p:restoredTop sz="95503" autoAdjust="0"/>
  </p:normalViewPr>
  <p:slideViewPr>
    <p:cSldViewPr snapToObjects="1">
      <p:cViewPr varScale="1">
        <p:scale>
          <a:sx n="92" d="100"/>
          <a:sy n="92" d="100"/>
        </p:scale>
        <p:origin x="39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E6525-D99D-4BA8-9F36-A92663FA6317}" type="datetimeFigureOut">
              <a:rPr lang="ko-KR" altLang="en-US" smtClean="0"/>
              <a:t>2017-04-20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B4CB2-88D5-430A-85D1-2A71E22CC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8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09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38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03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59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09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3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9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94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75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4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4CB2-88D5-430A-85D1-2A71E22CC2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1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0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4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21995" y="4406900"/>
            <a:ext cx="7773035" cy="13620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all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000" b="1" cap="all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21995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5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6565" y="1535430"/>
            <a:ext cx="404050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56565" y="2174875"/>
            <a:ext cx="404050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1775" cy="63944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20000"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1775" cy="39516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35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altLang="ko-KR" sz="12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2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799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575050" y="273050"/>
            <a:ext cx="511111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799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1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500" b="1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45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en-US" altLang="ko-KR" sz="105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05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15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15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350" b="0" cap="none" dirty="0" smtClean="0">
                <a:latin typeface="맑은 고딕" charset="0"/>
                <a:ea typeface="맑은 고딕" charset="0"/>
              </a:rPr>
              <a:t>‹#›</a:t>
            </a:fld>
            <a:endParaRPr lang="ko-KR" altLang="en-US" sz="135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b="0" cap="none" dirty="0" smtClean="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33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7175" indent="-257175" algn="l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671195" indent="-213995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100" b="0" cap="none" dirty="0" smtClean="0">
                <a:latin typeface="맑은 고딕" charset="0"/>
                <a:ea typeface="맑은 고딕" charset="0"/>
              </a:rPr>
              <a:t>둘째 수준</a:t>
            </a:r>
            <a:endParaRPr lang="ko-KR" altLang="en-US" sz="2100" b="0" cap="none" dirty="0" smtClean="0">
              <a:latin typeface="맑은 고딕" charset="0"/>
              <a:ea typeface="맑은 고딕" charset="0"/>
            </a:endParaRPr>
          </a:p>
          <a:p>
            <a:pPr marL="1085850" indent="-17145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셋째 수준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15430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넷째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  <a:p>
            <a:pPr marL="2000250" indent="-171450" algn="l" defTabSz="914400" eaLnBrk="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500" b="0" cap="none" dirty="0" smtClean="0">
                <a:latin typeface="맑은 고딕" charset="0"/>
                <a:ea typeface="맑은 고딕" charset="0"/>
              </a:rPr>
              <a:t>다섯째 수준</a:t>
            </a:r>
            <a:endParaRPr lang="ko-KR" altLang="en-US" sz="15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2017-04-20</a:t>
            </a:fld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91680" y="6490335"/>
            <a:ext cx="1929765" cy="2508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600" b="0" cap="non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charset="0"/>
                <a:ea typeface="나눔고딕" charset="0"/>
              </a:rPr>
              <a:t>‹#›</a:t>
            </a:fld>
            <a:endParaRPr lang="ko-KR" altLang="en-US" sz="600" b="0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/>
          <a:ea typeface="맑은 고딕"/>
        </a:defRPr>
      </a:lvl1pPr>
    </p:titleStyle>
    <p:bodyStyle>
      <a:lvl1pPr marL="342900" indent="-342900" algn="l" defTabSz="914400" latinLnBrk="1">
        <a:spcBef>
          <a:spcPct val="20000"/>
        </a:spcBef>
        <a:buFont typeface="맑은 고딕"/>
        <a:buChar char="•"/>
        <a:defRPr lang="ko-KR" sz="2800" baseline="0" smtClean="0">
          <a:solidFill>
            <a:srgbClr val="000000"/>
          </a:solidFill>
          <a:latin typeface="맑은 고딕"/>
          <a:ea typeface="맑은 고딕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맑은 고딕"/>
          <a:ea typeface="맑은 고딕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A%B0%A4%EB%9F%AD%EC%8B%9C%20S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B3C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416"/>
          <p:cNvGrpSpPr/>
          <p:nvPr/>
        </p:nvGrpSpPr>
        <p:grpSpPr>
          <a:xfrm>
            <a:off x="-852805" y="-3937000"/>
            <a:ext cx="10274300" cy="15490190"/>
            <a:chOff x="-852805" y="-3937000"/>
            <a:chExt cx="10274300" cy="15490190"/>
          </a:xfrm>
        </p:grpSpPr>
        <p:grpSp>
          <p:nvGrpSpPr>
            <p:cNvPr id="33" name="그룹 417"/>
            <p:cNvGrpSpPr/>
            <p:nvPr/>
          </p:nvGrpSpPr>
          <p:grpSpPr>
            <a:xfrm rot="2773994">
              <a:off x="792480" y="-1245235"/>
              <a:ext cx="11321415" cy="5937250"/>
              <a:chOff x="792480" y="-1245235"/>
              <a:chExt cx="11321415" cy="5937250"/>
            </a:xfrm>
          </p:grpSpPr>
          <p:cxnSp>
            <p:nvCxnSpPr>
              <p:cNvPr id="97" name="직선 연결선 96"/>
              <p:cNvCxnSpPr/>
              <p:nvPr/>
            </p:nvCxnSpPr>
            <p:spPr>
              <a:xfrm>
                <a:off x="-1869440" y="1443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-1677035" y="14643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-1482725" y="14839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-997585" y="15354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-610870" y="157543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-320675" y="16065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-31115" y="16370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63830" y="165862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260985" y="16675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551180" y="16973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745490" y="1717040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936625" y="17367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1228725" y="17691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1325245" y="17799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1422400" y="17894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1517650" y="17989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1614805" y="18110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1711960" y="181991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1809750" y="18300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1905635" y="184023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2002790" y="185102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2099310" y="185991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>
                <a:off x="2195830" y="187007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2292985" y="188023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2389505" y="18897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486660" y="190182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>
                <a:off x="2583180" y="19107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2679065" y="19221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-2160270" y="141224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-2063750" y="14236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-1965960" y="143446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>
                <a:off x="-1771650" y="145415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>
                <a:off x="-1384935" y="1495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>
                <a:off x="-1189355" y="151574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>
                <a:off x="-901065" y="154559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-706755" y="15659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-803275" y="1556385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>
                <a:off x="-417830" y="159575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-224155" y="161671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>
                <a:off x="357505" y="16764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841375" y="1728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>
                <a:off x="1033780" y="17494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1130300" y="175768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-1579880" y="147447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-1289050" y="15043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-1095375" y="152400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>
                <a:off x="-513080" y="158686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-127635" y="16275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66675" y="164655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454660" y="168656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647700" y="17087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2776220" y="19310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2875915" y="1943735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>
                <a:off x="2971165" y="195199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3067685" y="196215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3162935" y="197294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3260725" y="19831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>
                <a:off x="3357245" y="19926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3453130" y="200215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3552825" y="201295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3648075" y="20231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>
                <a:off x="3743960" y="2033270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418"/>
            <p:cNvGrpSpPr/>
            <p:nvPr/>
          </p:nvGrpSpPr>
          <p:grpSpPr>
            <a:xfrm rot="2773994">
              <a:off x="-3545205" y="2923540"/>
              <a:ext cx="11321415" cy="5937250"/>
              <a:chOff x="-3545205" y="2923540"/>
              <a:chExt cx="11321415" cy="5937250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-6207125" y="5612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-6014720" y="56330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-5820410" y="565277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-5335270" y="570420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>
                <a:off x="-4948555" y="574421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-4658360" y="57753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-4368800" y="5805805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-4173855" y="582739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-4076700" y="583628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-3786505" y="586613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-3592195" y="5885815"/>
                <a:ext cx="1131887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-3401060" y="59055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-3108960" y="59378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-3012440" y="59486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-2915285" y="595820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>
                <a:off x="-2820035" y="59677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-2722880" y="597979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-2625725" y="598868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-2527935" y="59988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-2432050" y="600900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-2334895" y="601980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-2238375" y="602869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-2141855" y="603885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-2044700" y="604901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>
                <a:off x="-1948180" y="605853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-1851025" y="607060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-1754505" y="60794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-1658620" y="609092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-6497955" y="558101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-6401435" y="559244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-6303645" y="560324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-6109335" y="562292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-5722620" y="5664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-5527040" y="5684520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-5238750" y="571436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-5044440" y="57346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-5140960" y="5725160"/>
                <a:ext cx="1131951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-4755515" y="576453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-4561840" y="578548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-3980180" y="58451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-3496310" y="5897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-3303905" y="591820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-3207385" y="5926455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-5917565" y="5643245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-5626735" y="567309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-5433060" y="569277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-4850765" y="5755640"/>
                <a:ext cx="1132205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-4465320" y="579628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-4271010" y="581533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-3883025" y="5855335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-3689985" y="5877560"/>
                <a:ext cx="11320780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-1561465" y="6099810"/>
                <a:ext cx="11320780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-1461770" y="6112510"/>
                <a:ext cx="1131887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-1366520" y="612076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-1270000" y="6130925"/>
                <a:ext cx="1131824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-1174750" y="6141720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-1076960" y="6151880"/>
                <a:ext cx="11320780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>
                <a:off x="-980440" y="616140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-884555" y="6170930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-784860" y="6181725"/>
                <a:ext cx="11321415" cy="635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>
                <a:off x="-689610" y="6191885"/>
                <a:ext cx="11321415" cy="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-593725" y="6202045"/>
                <a:ext cx="11320145" cy="1270"/>
              </a:xfrm>
              <a:prstGeom prst="line">
                <a:avLst/>
              </a:prstGeom>
              <a:ln>
                <a:solidFill>
                  <a:schemeClr val="bg1">
                    <a:alpha val="6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>
            <a:spLocks/>
          </p:cNvSpPr>
          <p:nvPr/>
        </p:nvSpPr>
        <p:spPr>
          <a:xfrm>
            <a:off x="2721610" y="3690620"/>
            <a:ext cx="3803015" cy="147732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:: A+ ::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(지도교수 노영주)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         2011150022 신명진 (팀장)</a:t>
            </a:r>
            <a:endParaRPr lang="ko-KR" altLang="en-US" sz="1800" b="0" cap="none" dirty="0" smtClean="0"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ea typeface="맑은 고딕" charset="0"/>
              </a:rPr>
              <a:t>2011150008 </a:t>
            </a:r>
            <a:r>
              <a:rPr lang="en-US" altLang="ko-KR" sz="1800" b="0" cap="none" dirty="0" err="1" smtClean="0">
                <a:ea typeface="맑은 고딕" charset="0"/>
              </a:rPr>
              <a:t>김용균</a:t>
            </a:r>
            <a:endParaRPr lang="ko-KR" altLang="en-US" sz="1800" b="0" cap="none" dirty="0" smtClean="0"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762635" y="2222500"/>
            <a:ext cx="763333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</a:rPr>
              <a:t>아두이노를</a:t>
            </a:r>
            <a:r>
              <a:rPr lang="ko-KR" altLang="en-US" sz="2400" b="1" dirty="0">
                <a:solidFill>
                  <a:schemeClr val="bg1"/>
                </a:solidFill>
              </a:rPr>
              <a:t> 이용한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스마트모기킬러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1196340" y="2684780"/>
            <a:ext cx="676465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Smart Mosquito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Killer using </a:t>
            </a:r>
            <a:r>
              <a:rPr lang="en-US" altLang="ko-KR" sz="1600" b="1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6882191" y="348439"/>
            <a:ext cx="1858142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</a:rPr>
              <a:t>4-7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22" y="1144309"/>
            <a:ext cx="1462764" cy="789812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2,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시스템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구성도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(1)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8" name="도형 60"/>
          <p:cNvCxnSpPr/>
          <p:nvPr/>
        </p:nvCxnSpPr>
        <p:spPr>
          <a:xfrm flipH="1">
            <a:off x="1731030" y="5158076"/>
            <a:ext cx="3129002" cy="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61" y="656694"/>
            <a:ext cx="1932055" cy="1335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8" y="1022904"/>
            <a:ext cx="1656184" cy="1656184"/>
          </a:xfrm>
          <a:prstGeom prst="rect">
            <a:avLst/>
          </a:prstGeom>
        </p:spPr>
      </p:pic>
      <p:cxnSp>
        <p:nvCxnSpPr>
          <p:cNvPr id="33" name="도형 60"/>
          <p:cNvCxnSpPr/>
          <p:nvPr/>
        </p:nvCxnSpPr>
        <p:spPr>
          <a:xfrm flipV="1">
            <a:off x="1480657" y="1850996"/>
            <a:ext cx="1165435" cy="337084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31028" y="21509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 작동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3" y="5063965"/>
            <a:ext cx="1413990" cy="1050996"/>
          </a:xfrm>
          <a:prstGeom prst="rect">
            <a:avLst/>
          </a:prstGeom>
        </p:spPr>
      </p:pic>
      <p:cxnSp>
        <p:nvCxnSpPr>
          <p:cNvPr id="41" name="도형 60"/>
          <p:cNvCxnSpPr/>
          <p:nvPr/>
        </p:nvCxnSpPr>
        <p:spPr>
          <a:xfrm>
            <a:off x="5496804" y="2150932"/>
            <a:ext cx="22614" cy="1926140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60"/>
          <p:cNvCxnSpPr/>
          <p:nvPr/>
        </p:nvCxnSpPr>
        <p:spPr>
          <a:xfrm flipV="1">
            <a:off x="944260" y="3024279"/>
            <a:ext cx="0" cy="1550118"/>
          </a:xfrm>
          <a:prstGeom prst="line">
            <a:avLst/>
          </a:prstGeom>
          <a:noFill/>
          <a:ln w="22225" cap="flat" cmpd="sng">
            <a:solidFill>
              <a:schemeClr val="tx1">
                <a:alpha val="100000"/>
              </a:schemeClr>
            </a:solidFill>
            <a:prstDash val="sysDot"/>
            <a:round/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52387" y="54518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소리 전달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34412" y="302427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기피제</a:t>
            </a:r>
            <a:r>
              <a:rPr lang="ko-KR" altLang="en-US" dirty="0" smtClean="0"/>
              <a:t> 분사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18" y="4377642"/>
            <a:ext cx="1144600" cy="194713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570929" y="2929336"/>
            <a:ext cx="209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분사기 사용 </a:t>
            </a:r>
            <a:r>
              <a:rPr lang="ko-KR" altLang="en-US" dirty="0" smtClean="0"/>
              <a:t>전달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425400" y="1122687"/>
            <a:ext cx="165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블루투스</a:t>
            </a:r>
            <a:r>
              <a:rPr lang="ko-KR" altLang="en-US" dirty="0" smtClean="0">
                <a:solidFill>
                  <a:prstClr val="black"/>
                </a:solidFill>
              </a:rPr>
              <a:t> 모듈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HC-06</a:t>
            </a:r>
            <a:endParaRPr lang="en-US" altLang="ko-KR" dirty="0" smtClean="0"/>
          </a:p>
        </p:txBody>
      </p:sp>
      <p:grpSp>
        <p:nvGrpSpPr>
          <p:cNvPr id="23" name="그룹 22"/>
          <p:cNvGrpSpPr/>
          <p:nvPr/>
        </p:nvGrpSpPr>
        <p:grpSpPr>
          <a:xfrm>
            <a:off x="6091719" y="4725144"/>
            <a:ext cx="496506" cy="1296145"/>
            <a:chOff x="6091718" y="5063966"/>
            <a:chExt cx="954571" cy="957323"/>
          </a:xfrm>
        </p:grpSpPr>
        <p:cxnSp>
          <p:nvCxnSpPr>
            <p:cNvPr id="18" name="꺾인 연결선 17"/>
            <p:cNvCxnSpPr/>
            <p:nvPr/>
          </p:nvCxnSpPr>
          <p:spPr>
            <a:xfrm rot="5400000" flipH="1" flipV="1">
              <a:off x="6090342" y="5065342"/>
              <a:ext cx="957323" cy="954571"/>
            </a:xfrm>
            <a:prstGeom prst="bentConnector3">
              <a:avLst>
                <a:gd name="adj1" fmla="val 71"/>
              </a:avLst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6091718" y="5063966"/>
              <a:ext cx="954571" cy="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6732240" y="4773052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모기 주파수 추출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모기 인식시간 저장 및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95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(1)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4700395"/>
            <a:ext cx="8206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모기의 소리를 </a:t>
            </a:r>
            <a:r>
              <a:rPr lang="ko-KR" altLang="en-US" sz="2400" dirty="0" err="1" smtClean="0"/>
              <a:t>스마트폰의</a:t>
            </a:r>
            <a:r>
              <a:rPr lang="ko-KR" altLang="en-US" sz="2400" dirty="0" smtClean="0"/>
              <a:t> 마이크를 통하여 인식하고</a:t>
            </a:r>
            <a:endParaRPr lang="en-US" altLang="ko-KR" sz="2400" dirty="0" smtClean="0"/>
          </a:p>
          <a:p>
            <a:r>
              <a:rPr lang="en-US" altLang="ko-KR" sz="2400" dirty="0" smtClean="0"/>
              <a:t>FFT</a:t>
            </a:r>
            <a:r>
              <a:rPr lang="ko-KR" altLang="en-US" sz="2400" dirty="0" smtClean="0"/>
              <a:t>알고리즘을 이용하여 </a:t>
            </a:r>
            <a:r>
              <a:rPr lang="ko-KR" altLang="en-US" sz="2400" dirty="0" err="1" smtClean="0"/>
              <a:t>스마트폰</a:t>
            </a:r>
            <a:r>
              <a:rPr lang="ko-KR" altLang="en-US" sz="2400" dirty="0" smtClean="0"/>
              <a:t> 내에서 소리의 주파수를 추출해내어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모기의 존재유무 파악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84784"/>
            <a:ext cx="1656184" cy="28174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7" y="2529046"/>
            <a:ext cx="1471645" cy="109385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2941146" y="2574799"/>
            <a:ext cx="2232248" cy="61139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7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16" y="3707949"/>
            <a:ext cx="1462764" cy="7898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80" y="3456672"/>
            <a:ext cx="1763556" cy="1282587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75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3, 시스템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수행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시나리오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(2)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54" y="1796912"/>
            <a:ext cx="2232561" cy="15429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41" y="2628859"/>
            <a:ext cx="1728192" cy="172819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6141322" y="3721391"/>
            <a:ext cx="1454518" cy="4676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05594" y="4818148"/>
            <a:ext cx="8242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추출한 주파수가 모기의 주파수와 일치한다면</a:t>
            </a:r>
            <a:endParaRPr lang="en-US" altLang="ko-KR" sz="2000" dirty="0" smtClean="0"/>
          </a:p>
          <a:p>
            <a:r>
              <a:rPr lang="ko-KR" altLang="en-US" sz="2000" dirty="0" smtClean="0"/>
              <a:t>모기가 존재한다고 판단하고 </a:t>
            </a:r>
            <a:r>
              <a:rPr lang="ko-KR" altLang="en-US" sz="2000" dirty="0" err="1" smtClean="0"/>
              <a:t>스마트폰과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블루투스로</a:t>
            </a:r>
            <a:r>
              <a:rPr lang="ko-KR" altLang="en-US" sz="2000" dirty="0" smtClean="0"/>
              <a:t> 연결된 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아두이노로</a:t>
            </a:r>
            <a:r>
              <a:rPr lang="ko-KR" altLang="en-US" sz="2000" dirty="0" smtClean="0"/>
              <a:t> 분사기작동을 요청함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 err="1" smtClean="0"/>
              <a:t>서보모터를</a:t>
            </a:r>
            <a:r>
              <a:rPr lang="ko-KR" altLang="en-US" sz="2000" dirty="0" smtClean="0"/>
              <a:t> 작동시켜 모기 </a:t>
            </a:r>
            <a:r>
              <a:rPr lang="ko-KR" altLang="en-US" sz="2000" dirty="0" err="1" smtClean="0"/>
              <a:t>기피제를</a:t>
            </a:r>
            <a:r>
              <a:rPr lang="ko-KR" altLang="en-US" sz="2000" dirty="0" smtClean="0"/>
              <a:t> 분사함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9" y="1237622"/>
            <a:ext cx="1907704" cy="3245289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1888813" y="3765212"/>
            <a:ext cx="1394014" cy="53271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4170988" y="3230496"/>
            <a:ext cx="27646" cy="61069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360058" y="3166751"/>
            <a:ext cx="984895" cy="67444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28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64" y="4015338"/>
            <a:ext cx="2124320" cy="1544960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4, 개발 환경 및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방법</a:t>
            </a:r>
            <a:r>
              <a:rPr lang="en-US" altLang="ko-KR" sz="2000" dirty="0" smtClean="0">
                <a:solidFill>
                  <a:srgbClr val="4B0D0D"/>
                </a:solidFill>
              </a:rPr>
              <a:t> (1)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00" y="1303900"/>
            <a:ext cx="3312716" cy="2864855"/>
            <a:chOff x="103965" y="958758"/>
            <a:chExt cx="2770189" cy="23081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5" y="958758"/>
              <a:ext cx="2770189" cy="191450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21952" y="2897618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solidFill>
                    <a:prstClr val="black"/>
                  </a:solidFill>
                </a:rPr>
                <a:t>아두이노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r>
                <a:rPr lang="ko-KR" altLang="en-US" dirty="0" err="1" smtClean="0">
                  <a:solidFill>
                    <a:prstClr val="black"/>
                  </a:solidFill>
                </a:rPr>
                <a:t>우노</a:t>
              </a:r>
              <a:r>
                <a:rPr lang="ko-KR" altLang="en-US" dirty="0" smtClean="0">
                  <a:solidFill>
                    <a:prstClr val="black"/>
                  </a:solidFill>
                </a:rPr>
                <a:t> </a:t>
              </a:r>
              <a:endParaRPr lang="ko-KR" altLang="en-US" dirty="0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9802"/>
              </p:ext>
            </p:extLst>
          </p:nvPr>
        </p:nvGraphicFramePr>
        <p:xfrm>
          <a:off x="3421510" y="969684"/>
          <a:ext cx="5504729" cy="3687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727"/>
                <a:gridCol w="4549002"/>
              </a:tblGrid>
              <a:tr h="23563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아두이노</a:t>
                      </a:r>
                      <a:r>
                        <a:rPr lang="ko-KR" alt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 </a:t>
                      </a:r>
                      <a:r>
                        <a:rPr lang="ko-KR" altLang="en-US" sz="11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우노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50499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Processor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ATmega328P</a:t>
                      </a:r>
                    </a:p>
                  </a:txBody>
                  <a:tcPr marL="90170" marR="90170" marT="46990" marB="46990"/>
                </a:tc>
              </a:tr>
              <a:tr h="29459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Operating/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Input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Voltage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5V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/ 7-12V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957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Speed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16MHz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628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Analog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In/out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6/0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628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Digital</a:t>
                      </a:r>
                      <a:r>
                        <a:rPr lang="en-US" altLang="ko-KR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 IO/PWM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14/6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7793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EEPROM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SRAM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Flash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32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USB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Regular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211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UART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1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39046" y="5486436"/>
            <a:ext cx="118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prstClr val="black"/>
                </a:solidFill>
              </a:rPr>
              <a:t>서보모터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10" y="4388154"/>
            <a:ext cx="1462764" cy="7898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952" y="5397365"/>
            <a:ext cx="165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블루투스</a:t>
            </a:r>
            <a:r>
              <a:rPr lang="ko-KR" altLang="en-US" dirty="0" smtClean="0">
                <a:solidFill>
                  <a:prstClr val="black"/>
                </a:solidFill>
              </a:rPr>
              <a:t> 모듈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HC-06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9070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4, 개발 환경 및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방법</a:t>
            </a:r>
            <a:r>
              <a:rPr lang="en-US" altLang="ko-KR" sz="2000" dirty="0" smtClean="0">
                <a:solidFill>
                  <a:srgbClr val="4B0D0D"/>
                </a:solidFill>
              </a:rPr>
              <a:t> (2)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15" name="텍스트 상자 6"/>
          <p:cNvSpPr txBox="1">
            <a:spLocks/>
          </p:cNvSpPr>
          <p:nvPr/>
        </p:nvSpPr>
        <p:spPr>
          <a:xfrm>
            <a:off x="4197420" y="3241503"/>
            <a:ext cx="4459288" cy="209416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스튜디오</a:t>
            </a:r>
            <a:endParaRPr lang="en-US" altLang="ko-KR" sz="2000" b="1" dirty="0" smtClean="0">
              <a:solidFill>
                <a:prstClr val="black"/>
              </a:solidFill>
            </a:endParaRPr>
          </a:p>
          <a:p>
            <a:pPr algn="ctr" defTabSz="508000"/>
            <a:endParaRPr lang="ko-KR" altLang="en-US" sz="2000" b="1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dirty="0" err="1" smtClean="0">
                <a:solidFill>
                  <a:prstClr val="black"/>
                </a:solidFill>
              </a:rPr>
              <a:t>스마트폰의</a:t>
            </a:r>
            <a:r>
              <a:rPr lang="ko-KR" altLang="en-US" dirty="0" smtClean="0">
                <a:solidFill>
                  <a:prstClr val="black"/>
                </a:solidFill>
              </a:rPr>
              <a:t> 마이크를 통하여 소리를 얻어내어 주파수를 추출함으로써 모기유무를 판단하고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자동분사 시간을 설정하거나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dirty="0" smtClean="0">
                <a:solidFill>
                  <a:prstClr val="black"/>
                </a:solidFill>
              </a:rPr>
              <a:t>모기인식 시간을 확인할 </a:t>
            </a:r>
            <a:r>
              <a:rPr lang="ko-KR" altLang="en-US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dirty="0" smtClean="0">
                <a:solidFill>
                  <a:prstClr val="black"/>
                </a:solidFill>
              </a:rPr>
              <a:t> 애플리케이션 제작 프로그램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21" y="2060848"/>
            <a:ext cx="2492269" cy="1095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6" y="1947336"/>
            <a:ext cx="1467055" cy="1486107"/>
          </a:xfrm>
          <a:prstGeom prst="rect">
            <a:avLst/>
          </a:prstGeom>
        </p:spPr>
      </p:pic>
      <p:sp>
        <p:nvSpPr>
          <p:cNvPr id="25" name="텍스트 상자 6"/>
          <p:cNvSpPr txBox="1">
            <a:spLocks/>
          </p:cNvSpPr>
          <p:nvPr/>
        </p:nvSpPr>
        <p:spPr>
          <a:xfrm>
            <a:off x="-396552" y="3429000"/>
            <a:ext cx="4594313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8000"/>
            <a:r>
              <a:rPr lang="ko-KR" altLang="en-US" sz="2000" b="1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2000" b="1" dirty="0" smtClean="0">
                <a:solidFill>
                  <a:prstClr val="black"/>
                </a:solidFill>
              </a:rPr>
              <a:t> 통합 개발 환경</a:t>
            </a:r>
            <a:endParaRPr lang="en-US" altLang="ko-KR" sz="2000" b="1" dirty="0" smtClean="0">
              <a:solidFill>
                <a:prstClr val="black"/>
              </a:solidFill>
            </a:endParaRPr>
          </a:p>
          <a:p>
            <a:pPr algn="ctr" defTabSz="508000"/>
            <a:endParaRPr lang="en-US" altLang="ko-KR" sz="2000" b="1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err="1" smtClean="0">
                <a:solidFill>
                  <a:prstClr val="black"/>
                </a:solidFill>
              </a:rPr>
              <a:t>스마트폰의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앱으로부터</a:t>
            </a:r>
            <a:r>
              <a:rPr lang="ko-KR" altLang="en-US" sz="1600" dirty="0" smtClean="0">
                <a:solidFill>
                  <a:prstClr val="black"/>
                </a:solidFill>
              </a:rPr>
              <a:t> 명령을 전달받아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algn="ctr" defTabSz="508000"/>
            <a:r>
              <a:rPr lang="ko-KR" altLang="en-US" sz="1600" dirty="0" err="1" smtClean="0">
                <a:solidFill>
                  <a:prstClr val="black"/>
                </a:solidFill>
              </a:rPr>
              <a:t>서보모터를</a:t>
            </a:r>
            <a:r>
              <a:rPr lang="ko-KR" altLang="en-US" sz="1600" dirty="0" smtClean="0">
                <a:solidFill>
                  <a:prstClr val="black"/>
                </a:solidFill>
              </a:rPr>
              <a:t> 작동시킬 프로그램 작성</a:t>
            </a:r>
            <a:endParaRPr lang="en-US" altLang="ko-KR" sz="16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1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4, 개발 환경 및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방법</a:t>
            </a:r>
            <a:r>
              <a:rPr lang="en-US" altLang="ko-KR" sz="2000" dirty="0" smtClean="0">
                <a:solidFill>
                  <a:srgbClr val="4B0D0D"/>
                </a:solidFill>
              </a:rPr>
              <a:t> (3)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9" name="텍스트 상자 5"/>
          <p:cNvSpPr txBox="1">
            <a:spLocks/>
          </p:cNvSpPr>
          <p:nvPr/>
        </p:nvSpPr>
        <p:spPr>
          <a:xfrm>
            <a:off x="680194" y="980728"/>
            <a:ext cx="5596890" cy="20633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H/W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우노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	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블루투스</a:t>
            </a:r>
            <a:r>
              <a:rPr lang="ko-KR" altLang="en-US" sz="1600" dirty="0" smtClean="0">
                <a:solidFill>
                  <a:prstClr val="black"/>
                </a:solidFill>
              </a:rPr>
              <a:t> 모듈 </a:t>
            </a:r>
            <a:r>
              <a:rPr lang="en-US" altLang="ko-KR" sz="1600" dirty="0" smtClean="0">
                <a:solidFill>
                  <a:prstClr val="black"/>
                </a:solidFill>
              </a:rPr>
              <a:t>HC-06</a:t>
            </a:r>
          </a:p>
          <a:p>
            <a:pPr defTabSz="508000"/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서보모터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defTabSz="508000"/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smtClean="0">
                <a:solidFill>
                  <a:prstClr val="black"/>
                </a:solidFill>
              </a:rPr>
              <a:t>노트북   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운영체제 </a:t>
            </a:r>
            <a:r>
              <a:rPr lang="en-US" altLang="ko-KR" sz="1600" dirty="0" smtClean="0">
                <a:solidFill>
                  <a:prstClr val="black"/>
                </a:solidFill>
              </a:rPr>
              <a:t>: Window 7 64bit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스마트폰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- </a:t>
            </a:r>
            <a:r>
              <a:rPr lang="ko-KR" altLang="en-US" sz="1600" dirty="0" smtClean="0">
                <a:solidFill>
                  <a:prstClr val="black"/>
                </a:solidFill>
              </a:rPr>
              <a:t>삼성 갤럭시</a:t>
            </a:r>
            <a:r>
              <a:rPr lang="en-US" altLang="ko-KR" sz="1600" dirty="0" smtClean="0">
                <a:solidFill>
                  <a:prstClr val="black"/>
                </a:solidFill>
              </a:rPr>
              <a:t>S4 LTE-A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10" name="텍스트 상자 5"/>
          <p:cNvSpPr txBox="1">
            <a:spLocks/>
          </p:cNvSpPr>
          <p:nvPr/>
        </p:nvSpPr>
        <p:spPr>
          <a:xfrm>
            <a:off x="560628" y="4221088"/>
            <a:ext cx="5836022" cy="157094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8000"/>
            <a:r>
              <a:rPr lang="en-US" altLang="ko-KR" sz="1600" dirty="0" smtClean="0">
                <a:solidFill>
                  <a:prstClr val="black"/>
                </a:solidFill>
              </a:rPr>
              <a:t>S/W</a:t>
            </a: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아두이노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1.8.0</a:t>
            </a: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r>
              <a:rPr lang="ko-KR" altLang="en-US" sz="1600" dirty="0" err="1" smtClean="0">
                <a:solidFill>
                  <a:prstClr val="black"/>
                </a:solidFill>
              </a:rPr>
              <a:t>안드로이드</a:t>
            </a:r>
            <a:r>
              <a:rPr lang="ko-KR" altLang="en-US" sz="1600" dirty="0" smtClean="0">
                <a:solidFill>
                  <a:prstClr val="black"/>
                </a:solidFill>
              </a:rPr>
              <a:t> 스튜디오를 이용해 </a:t>
            </a:r>
            <a:r>
              <a:rPr lang="en-US" altLang="ko-KR" sz="1600" dirty="0" smtClean="0">
                <a:solidFill>
                  <a:prstClr val="black"/>
                </a:solidFill>
              </a:rPr>
              <a:t>Android app </a:t>
            </a:r>
            <a:r>
              <a:rPr lang="ko-KR" altLang="en-US" sz="1600" dirty="0" smtClean="0">
                <a:solidFill>
                  <a:prstClr val="black"/>
                </a:solidFill>
              </a:rPr>
              <a:t>구현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285750" indent="-285750" defTabSz="508000">
              <a:buFontTx/>
              <a:buChar char="-"/>
            </a:pPr>
            <a:endParaRPr lang="ko-KR" altLang="en-US" sz="16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9652"/>
              </p:ext>
            </p:extLst>
          </p:nvPr>
        </p:nvGraphicFramePr>
        <p:xfrm>
          <a:off x="4283968" y="2708920"/>
          <a:ext cx="446449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22"/>
                <a:gridCol w="3689373"/>
              </a:tblGrid>
              <a:tr h="197542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맑은 고딕" charset="0"/>
                        </a:rPr>
                        <a:t>내용</a:t>
                      </a:r>
                      <a:endParaRPr lang="ko-KR" altLang="en-US" sz="1100" b="1" kern="1200" dirty="0" smtClean="0">
                        <a:solidFill>
                          <a:schemeClr val="lt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CPU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2.3GHz 쿼드코어 (스냅드래곤 800MSM8974)</a:t>
                      </a: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Memory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LPDDR3 2GB RAM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Graphic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Adreno 330@450MHz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97542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OS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Android 4.2 젤리빈 - 4.4 킷캣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32412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dirty="0" smtClean="0">
                          <a:solidFill>
                            <a:schemeClr val="dk1"/>
                          </a:solidFill>
                          <a:latin typeface="+mn-lt"/>
                          <a:ea typeface="맑은 고딕" charset="0"/>
                        </a:rPr>
                        <a:t>네트워크 환경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80" b="0" kern="1200" dirty="0" smtClean="0">
                          <a:solidFill>
                            <a:srgbClr val="373A3C"/>
                          </a:solidFill>
                          <a:latin typeface="+mn-lt"/>
                          <a:ea typeface="맑은 고딕" charset="0"/>
                        </a:rPr>
                        <a:t>LTE Advanced</a:t>
                      </a:r>
                      <a:endParaRPr lang="ko-KR" altLang="en-US" sz="1100" b="0" kern="1200" dirty="0" smtClean="0">
                        <a:solidFill>
                          <a:schemeClr val="dk1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5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46323" y="926718"/>
            <a:ext cx="718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하드웨어 회로도</a:t>
            </a:r>
            <a:endParaRPr lang="en-US" altLang="ko-KR" dirty="0" smtClean="0"/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3, 개발 환경 및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방법</a:t>
            </a:r>
            <a:r>
              <a:rPr lang="en-US" altLang="ko-KR" sz="2000" dirty="0" smtClean="0">
                <a:solidFill>
                  <a:srgbClr val="4B0D0D"/>
                </a:solidFill>
              </a:rPr>
              <a:t> (1)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67210" y="226366"/>
            <a:ext cx="1028844" cy="1257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92" y="1789762"/>
            <a:ext cx="5481770" cy="17624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99" y="3907688"/>
            <a:ext cx="5202319" cy="28135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75" y="512762"/>
            <a:ext cx="877174" cy="8771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94" y="1728095"/>
            <a:ext cx="2377559" cy="12837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1" y="4813322"/>
            <a:ext cx="1924050" cy="16668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907704" y="5445224"/>
            <a:ext cx="1656184" cy="93610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846848" y="370840"/>
            <a:ext cx="1208993" cy="36808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5804158" y="1430111"/>
            <a:ext cx="211744" cy="73292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 flipV="1">
            <a:off x="5770982" y="2365890"/>
            <a:ext cx="745234" cy="43553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6049634" y="1427622"/>
            <a:ext cx="74101" cy="73541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 flipV="1">
            <a:off x="6023540" y="2353791"/>
            <a:ext cx="302258" cy="436740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271703" y="1510298"/>
            <a:ext cx="108191" cy="25526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512935" y="2492896"/>
            <a:ext cx="2640826" cy="4199189"/>
          </a:xfrm>
          <a:prstGeom prst="line">
            <a:avLst/>
          </a:prstGeom>
          <a:ln w="44450">
            <a:solidFill>
              <a:srgbClr val="FF6E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3378984" y="2562863"/>
            <a:ext cx="3285200" cy="4129222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202999" y="2604959"/>
            <a:ext cx="4438776" cy="1385371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3218980" y="2734669"/>
            <a:ext cx="4232364" cy="1304535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53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5"/>
          <p:cNvSpPr txBox="1">
            <a:spLocks/>
          </p:cNvSpPr>
          <p:nvPr/>
        </p:nvSpPr>
        <p:spPr>
          <a:xfrm>
            <a:off x="251520" y="1117628"/>
            <a:ext cx="8477885" cy="181716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개발 완료한 기능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	1.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스마트폰에서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소리를 인식하여 주파수 추출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defTabSz="508000"/>
            <a:r>
              <a:rPr lang="en-US" altLang="ko-KR" sz="2800" dirty="0" smtClean="0">
                <a:latin typeface="맑은 고딕" charset="0"/>
                <a:ea typeface="맑은 고딕" charset="0"/>
              </a:rPr>
              <a:t>	2.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스마트폰과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err="1">
                <a:latin typeface="맑은 고딕" charset="0"/>
                <a:ea typeface="맑은 고딕" charset="0"/>
              </a:rPr>
              <a:t>아두이노를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err="1">
                <a:latin typeface="맑은 고딕" charset="0"/>
                <a:ea typeface="맑은 고딕" charset="0"/>
              </a:rPr>
              <a:t>블루투스로</a:t>
            </a:r>
            <a:r>
              <a:rPr lang="ko-KR" altLang="en-US" sz="2800" dirty="0">
                <a:latin typeface="맑은 고딕" charset="0"/>
                <a:ea typeface="맑은 고딕" charset="0"/>
              </a:rPr>
              <a:t> 연결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	3.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블루투스를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통해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서보모터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작동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51520" y="298336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 smtClean="0">
                <a:solidFill>
                  <a:srgbClr val="4B0D0D"/>
                </a:solidFill>
              </a:rPr>
              <a:t>5,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ko-KR" altLang="en-US" sz="2000" dirty="0" smtClean="0">
                <a:solidFill>
                  <a:srgbClr val="4B0D0D"/>
                </a:solidFill>
              </a:rPr>
              <a:t>현황</a:t>
            </a: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251520" y="3140621"/>
            <a:ext cx="8477885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개발할 기능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marL="971550" lvl="1" indent="-514350" defTabSz="508000">
              <a:buAutoNum type="arabicPeriod"/>
            </a:pPr>
            <a:r>
              <a:rPr lang="ko-KR" altLang="en-US" sz="2800" dirty="0" err="1" smtClean="0"/>
              <a:t>기피제</a:t>
            </a:r>
            <a:r>
              <a:rPr lang="ko-KR" altLang="en-US" sz="2800" dirty="0" smtClean="0"/>
              <a:t> 분사 기능설정</a:t>
            </a:r>
            <a:endParaRPr lang="en-US" altLang="ko-KR" sz="2800" dirty="0" smtClean="0"/>
          </a:p>
          <a:p>
            <a:pPr marL="971550" lvl="1" indent="-514350" defTabSz="508000">
              <a:buAutoNum type="arabicPeriod"/>
            </a:pPr>
            <a:r>
              <a:rPr lang="ko-KR" altLang="en-US" sz="2800" dirty="0" smtClean="0"/>
              <a:t>인식시간 저장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및 출력 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5"/>
          <p:cNvSpPr txBox="1">
            <a:spLocks/>
          </p:cNvSpPr>
          <p:nvPr/>
        </p:nvSpPr>
        <p:spPr>
          <a:xfrm>
            <a:off x="195536" y="4732727"/>
            <a:ext cx="8477885" cy="181716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개발에서 제외할 기능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marL="971550" lvl="1" indent="-514350" defTabSz="508000">
              <a:buAutoNum type="arabicPeriod"/>
            </a:pP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스마트폰과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아두이노를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와이파이로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연결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marL="971550" lvl="1" indent="-514350" defTabSz="508000">
              <a:buAutoNum type="arabicPeriod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서버와 데이터베이스를 두어 </a:t>
            </a:r>
            <a:endParaRPr lang="en-US" altLang="ko-KR" sz="2800" dirty="0">
              <a:latin typeface="맑은 고딕" charset="0"/>
              <a:ea typeface="맑은 고딕" charset="0"/>
            </a:endParaRPr>
          </a:p>
          <a:p>
            <a:pPr lvl="1" defTabSz="508000"/>
            <a:r>
              <a:rPr lang="ko-KR" altLang="en-US" sz="2800" dirty="0" smtClean="0">
                <a:latin typeface="맑은 고딕" charset="0"/>
                <a:ea typeface="맑은 고딕" charset="0"/>
              </a:rPr>
              <a:t>데이터베이스에 모기인식시간 저장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404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5"/>
          <p:cNvSpPr txBox="1">
            <a:spLocks/>
          </p:cNvSpPr>
          <p:nvPr/>
        </p:nvSpPr>
        <p:spPr>
          <a:xfrm>
            <a:off x="251520" y="1117628"/>
            <a:ext cx="8477885" cy="955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졸업작품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GitHub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주소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defTabSz="508000"/>
            <a:r>
              <a:rPr lang="en-US" altLang="ko-KR" sz="2800" dirty="0" smtClean="0">
                <a:latin typeface="맑은 고딕" charset="0"/>
                <a:ea typeface="맑은 고딕" charset="0"/>
              </a:rPr>
              <a:t>=&gt;https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://github.com/dkscss/graduation_work.git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251520" y="298336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/>
            <a:r>
              <a:rPr lang="en-US" altLang="ko-KR" sz="2000" dirty="0">
                <a:solidFill>
                  <a:srgbClr val="4B0D0D"/>
                </a:solidFill>
              </a:rPr>
              <a:t>5</a:t>
            </a:r>
            <a:r>
              <a:rPr lang="en-US" altLang="ko-KR" sz="2000" dirty="0" smtClean="0">
                <a:solidFill>
                  <a:srgbClr val="4B0D0D"/>
                </a:solidFill>
              </a:rPr>
              <a:t>, </a:t>
            </a:r>
            <a:r>
              <a:rPr lang="en-US" altLang="ko-KR" sz="2000" dirty="0" err="1" smtClean="0">
                <a:solidFill>
                  <a:srgbClr val="4B0D0D"/>
                </a:solidFill>
              </a:rPr>
              <a:t>개발</a:t>
            </a:r>
            <a:r>
              <a:rPr lang="en-US" altLang="ko-KR" sz="2000" dirty="0" smtClean="0">
                <a:solidFill>
                  <a:srgbClr val="4B0D0D"/>
                </a:solidFill>
              </a:rPr>
              <a:t> </a:t>
            </a:r>
            <a:r>
              <a:rPr lang="ko-KR" altLang="en-US" sz="2000" dirty="0" smtClean="0">
                <a:solidFill>
                  <a:srgbClr val="4B0D0D"/>
                </a:solidFill>
              </a:rPr>
              <a:t>현황</a:t>
            </a: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95536" y="2492896"/>
            <a:ext cx="8477885" cy="224805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800" dirty="0" err="1" smtClean="0">
                <a:latin typeface="맑은 고딕" charset="0"/>
                <a:ea typeface="맑은 고딕" charset="0"/>
              </a:rPr>
              <a:t>팀원별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GitHub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ID</a:t>
            </a:r>
          </a:p>
          <a:p>
            <a:pPr marL="914400" lvl="1" indent="-457200" defTabSz="508000"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팀장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신명진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marL="1371600" lvl="2" indent="-457200" defTabSz="508000"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ID :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dkscss</a:t>
            </a:r>
            <a:endParaRPr lang="en-US" altLang="ko-KR" sz="2800" dirty="0">
              <a:latin typeface="맑은 고딕" charset="0"/>
              <a:ea typeface="맑은 고딕" charset="0"/>
            </a:endParaRPr>
          </a:p>
          <a:p>
            <a:pPr marL="914400" lvl="1" indent="-457200" defTabSz="508000">
              <a:buFont typeface="Wingdings" panose="05000000000000000000" pitchFamily="2" charset="2"/>
              <a:buChar char="Ø"/>
            </a:pPr>
            <a:r>
              <a:rPr lang="ko-KR" altLang="en-US" sz="2800" dirty="0" smtClean="0">
                <a:latin typeface="맑은 고딕" charset="0"/>
                <a:ea typeface="맑은 고딕" charset="0"/>
              </a:rPr>
              <a:t>팀원 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김용균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  <a:p>
            <a:pPr marL="1371600" lvl="2" indent="-457200" defTabSz="508000">
              <a:buFont typeface="Wingdings" panose="05000000000000000000" pitchFamily="2" charset="2"/>
              <a:buChar char="ü"/>
            </a:pPr>
            <a:r>
              <a:rPr lang="en-US" altLang="ko-KR" sz="2800" dirty="0" smtClean="0">
                <a:latin typeface="맑은 고딕" charset="0"/>
                <a:ea typeface="맑은 고딕" charset="0"/>
              </a:rPr>
              <a:t>ID :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kimyonggyun</a:t>
            </a:r>
            <a:endParaRPr lang="en-US" altLang="ko-KR" sz="2800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업무 분담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02944"/>
              </p:ext>
            </p:extLst>
          </p:nvPr>
        </p:nvGraphicFramePr>
        <p:xfrm>
          <a:off x="971600" y="1124744"/>
          <a:ext cx="6984776" cy="36374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4362"/>
                <a:gridCol w="2784070"/>
                <a:gridCol w="3096344"/>
              </a:tblGrid>
              <a:tr h="39194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신명진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김용균</a:t>
                      </a:r>
                      <a:endParaRPr lang="ko-KR" altLang="en-US" sz="1400" b="1" kern="1200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16008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자료수집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블루투스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모듈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서보모터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블루투스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모듈 조사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모기퇴치제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분사기 조사</a:t>
                      </a:r>
                    </a:p>
                  </a:txBody>
                  <a:tcPr marL="90170" marR="90170" marT="46990" marB="46990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 시스템 설계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Wingdings" charset="0"/>
                        <a:ea typeface="Wingdings" charset="0"/>
                      </a:endParaRPr>
                    </a:p>
                  </a:txBody>
                  <a:tcPr marL="90170" marR="90170" marT="46990" marB="46990"/>
                </a:tc>
              </a:tr>
              <a:tr h="58610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구현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indent="-25400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스마트폰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우노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254000" marR="0" indent="-25400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"/>
                        <a:tabLst/>
                        <a:defRPr/>
                      </a:pP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스마트폰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어플</a:t>
                      </a:r>
                      <a:r>
                        <a:rPr lang="ko-KR" altLang="en-US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구현</a:t>
                      </a:r>
                      <a:endParaRPr lang="en-US" altLang="ko-KR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534035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테스트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254000" indent="-25400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"/>
                      </a:pPr>
                      <a:r>
                        <a:rPr lang="en-US" altLang="ko-KR" sz="1400" b="0" kern="120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통합테스트/유지보수</a:t>
                      </a:r>
                      <a:endParaRPr lang="ko-KR" altLang="en-US" sz="1400" b="0" kern="1200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/>
          </p:cNvSpPr>
          <p:nvPr/>
        </p:nvSpPr>
        <p:spPr>
          <a:xfrm>
            <a:off x="323215" y="313055"/>
            <a:ext cx="189230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차례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3" name="도형 32"/>
          <p:cNvCxnSpPr/>
          <p:nvPr/>
        </p:nvCxnSpPr>
        <p:spPr>
          <a:xfrm>
            <a:off x="467544" y="1334770"/>
            <a:ext cx="5166360" cy="4902542"/>
          </a:xfrm>
          <a:prstGeom prst="line">
            <a:avLst/>
          </a:prstGeom>
          <a:ln w="22225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33"/>
          <p:cNvSpPr>
            <a:spLocks/>
          </p:cNvSpPr>
          <p:nvPr/>
        </p:nvSpPr>
        <p:spPr>
          <a:xfrm>
            <a:off x="718369" y="1554480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>
            <a:off x="1315148" y="2172846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>
            <a:off x="2000549" y="2788901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1497514" y="1081405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개요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도형 39"/>
          <p:cNvSpPr>
            <a:spLocks/>
          </p:cNvSpPr>
          <p:nvPr/>
        </p:nvSpPr>
        <p:spPr>
          <a:xfrm>
            <a:off x="2100008" y="1718821"/>
            <a:ext cx="2512695" cy="358775"/>
          </a:xfrm>
          <a:prstGeom prst="callout2">
            <a:avLst>
              <a:gd name="adj1" fmla="val 43338"/>
              <a:gd name="adj2" fmla="val 17032"/>
              <a:gd name="adj3" fmla="val 43338"/>
              <a:gd name="adj4" fmla="val -12338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시스템 구성도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>
            <a:off x="2782869" y="2349481"/>
            <a:ext cx="2959735" cy="344805"/>
          </a:xfrm>
          <a:prstGeom prst="callout2">
            <a:avLst>
              <a:gd name="adj1" fmla="val 40676"/>
              <a:gd name="adj2" fmla="val 16227"/>
              <a:gd name="adj3" fmla="val 38269"/>
              <a:gd name="adj4" fmla="val -10060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시스템 수행 시나리오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>
            <a:off x="4335843" y="5049393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4813860" y="5437768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5221796" y="5846699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5033252" y="4576395"/>
            <a:ext cx="2162175" cy="358775"/>
          </a:xfrm>
          <a:prstGeom prst="callout2">
            <a:avLst>
              <a:gd name="adj1" fmla="val 40856"/>
              <a:gd name="adj2" fmla="val 23120"/>
              <a:gd name="adj3" fmla="val 43870"/>
              <a:gd name="adj4" fmla="val -11662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업무 분담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도형 49"/>
          <p:cNvSpPr>
            <a:spLocks/>
          </p:cNvSpPr>
          <p:nvPr/>
        </p:nvSpPr>
        <p:spPr>
          <a:xfrm>
            <a:off x="5649520" y="4972313"/>
            <a:ext cx="3091815" cy="344805"/>
          </a:xfrm>
          <a:prstGeom prst="callout2">
            <a:avLst>
              <a:gd name="adj1" fmla="val 44097"/>
              <a:gd name="adj2" fmla="val 10292"/>
              <a:gd name="adj3" fmla="val 41042"/>
              <a:gd name="adj4" fmla="val -12773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종합설계 수행일정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6068886" y="5391404"/>
            <a:ext cx="3091815" cy="344805"/>
          </a:xfrm>
          <a:prstGeom prst="callout2">
            <a:avLst>
              <a:gd name="adj1" fmla="val 40954"/>
              <a:gd name="adj2" fmla="val 7662"/>
              <a:gd name="adj3" fmla="val 45014"/>
              <a:gd name="adj4" fmla="val -13801"/>
              <a:gd name="adj5" fmla="val 149204"/>
              <a:gd name="adj6" fmla="val -2429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필요기술 및 참고문헌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48"/>
          <p:cNvSpPr>
            <a:spLocks/>
          </p:cNvSpPr>
          <p:nvPr/>
        </p:nvSpPr>
        <p:spPr>
          <a:xfrm>
            <a:off x="3727705" y="3145465"/>
            <a:ext cx="3023580" cy="358775"/>
          </a:xfrm>
          <a:prstGeom prst="callout2">
            <a:avLst>
              <a:gd name="adj1" fmla="val 46924"/>
              <a:gd name="adj2" fmla="val 10159"/>
              <a:gd name="adj3" fmla="val 43870"/>
              <a:gd name="adj4" fmla="val -11662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개발환경 및 개발 방법</a:t>
            </a:r>
          </a:p>
        </p:txBody>
      </p:sp>
      <p:sp>
        <p:nvSpPr>
          <p:cNvPr id="24" name="도형 44"/>
          <p:cNvSpPr>
            <a:spLocks/>
          </p:cNvSpPr>
          <p:nvPr/>
        </p:nvSpPr>
        <p:spPr>
          <a:xfrm>
            <a:off x="2830187" y="3595016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도형 48"/>
          <p:cNvSpPr>
            <a:spLocks/>
          </p:cNvSpPr>
          <p:nvPr/>
        </p:nvSpPr>
        <p:spPr>
          <a:xfrm>
            <a:off x="4279138" y="3920754"/>
            <a:ext cx="2162175" cy="358775"/>
          </a:xfrm>
          <a:prstGeom prst="callout2">
            <a:avLst>
              <a:gd name="adj1" fmla="val 46924"/>
              <a:gd name="adj2" fmla="val 9527"/>
              <a:gd name="adj3" fmla="val 43870"/>
              <a:gd name="adj4" fmla="val -11662"/>
              <a:gd name="adj5" fmla="val 143347"/>
              <a:gd name="adj6" fmla="val -27986"/>
            </a:avLst>
          </a:prstGeom>
          <a:noFill/>
          <a:ln w="254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현황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44"/>
          <p:cNvSpPr>
            <a:spLocks/>
          </p:cNvSpPr>
          <p:nvPr/>
        </p:nvSpPr>
        <p:spPr>
          <a:xfrm>
            <a:off x="3622684" y="4343205"/>
            <a:ext cx="138430" cy="142875"/>
          </a:xfrm>
          <a:prstGeom prst="ellipse">
            <a:avLst/>
          </a:prstGeom>
          <a:solidFill>
            <a:schemeClr val="bg1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종합설계 수행일정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59549"/>
              </p:ext>
            </p:extLst>
          </p:nvPr>
        </p:nvGraphicFramePr>
        <p:xfrm>
          <a:off x="438150" y="967740"/>
          <a:ext cx="8255000" cy="5317009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328545"/>
                <a:gridCol w="645795"/>
                <a:gridCol w="646430"/>
                <a:gridCol w="647065"/>
                <a:gridCol w="647065"/>
                <a:gridCol w="647700"/>
                <a:gridCol w="647700"/>
                <a:gridCol w="1022350"/>
                <a:gridCol w="1022350"/>
              </a:tblGrid>
              <a:tr h="304165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1" kern="1200" dirty="0" smtClean="0">
                          <a:solidFill>
                            <a:srgbClr val="000000"/>
                          </a:solidFill>
                          <a:latin typeface="+mn-lt"/>
                          <a:ea typeface="굴림" charset="0"/>
                        </a:rPr>
                        <a:t>추진사항</a:t>
                      </a:r>
                      <a:endParaRPr lang="ko-KR" altLang="en-US" sz="1000" b="1" kern="1200" dirty="0" smtClean="0">
                        <a:solidFill>
                          <a:srgbClr val="000000"/>
                        </a:solidFill>
                        <a:latin typeface="+mn-lt"/>
                        <a:ea typeface="굴림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12월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1월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2월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3월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4월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5월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6월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50" b="1" kern="1200" dirty="0" smtClean="0">
                          <a:solidFill>
                            <a:srgbClr val="000000"/>
                          </a:solidFill>
                          <a:latin typeface="+mn-lt"/>
                          <a:ea typeface="맑은 고딕" charset="0"/>
                        </a:rPr>
                        <a:t>7-9월</a:t>
                      </a:r>
                      <a:endParaRPr lang="ko-KR" altLang="en-US" sz="1050" b="1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212879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사전조사 및 제안서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73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960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자료수집 및 스터디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설계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시스템 구현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프로토타입 완성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통합 테스트 및 보완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rowSpan="3"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최종보고서 발표</a:t>
                      </a:r>
                      <a:endParaRPr lang="ko-KR" altLang="en-US" sz="1200" b="1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47015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eaLnBrk="0" fontAlgn="auto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kern="1200" dirty="0" smtClean="0">
                        <a:solidFill>
                          <a:srgbClr val="000000"/>
                        </a:solidFill>
                        <a:latin typeface="+mn-lt"/>
                        <a:ea typeface="맑은 고딕" charset="0"/>
                      </a:endParaRPr>
                    </a:p>
                  </a:txBody>
                  <a:tcPr marL="13335" marR="13335" marT="13335" marB="13335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90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2000" dirty="0">
                <a:solidFill>
                  <a:srgbClr val="4B0D0D"/>
                </a:solidFill>
              </a:rPr>
              <a:t>8</a:t>
            </a:r>
            <a:r>
              <a:rPr lang="en-US" altLang="ko-KR" sz="2000" dirty="0" smtClean="0">
                <a:solidFill>
                  <a:srgbClr val="4B0D0D"/>
                </a:solidFill>
              </a:rPr>
              <a:t>, 필요기술 및 참고문헌</a:t>
            </a:r>
            <a:endParaRPr lang="ko-KR" altLang="en-US" sz="2000" dirty="0" smtClean="0">
              <a:solidFill>
                <a:srgbClr val="4B0D0D"/>
              </a:solidFill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65454" y="1052736"/>
            <a:ext cx="8477885" cy="369460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고속 </a:t>
            </a:r>
            <a:r>
              <a:rPr lang="ko-KR" altLang="en-US" sz="2000" dirty="0" err="1" smtClean="0">
                <a:solidFill>
                  <a:prstClr val="black"/>
                </a:solidFill>
              </a:rPr>
              <a:t>푸리에</a:t>
            </a:r>
            <a:r>
              <a:rPr lang="ko-KR" altLang="en-US" sz="2000" dirty="0" smtClean="0">
                <a:solidFill>
                  <a:prstClr val="black"/>
                </a:solidFill>
              </a:rPr>
              <a:t> 변환</a:t>
            </a:r>
            <a:r>
              <a:rPr lang="en-US" altLang="ko-KR" sz="2000" dirty="0" smtClean="0">
                <a:solidFill>
                  <a:prstClr val="black"/>
                </a:solidFill>
              </a:rPr>
              <a:t>(FFT)</a:t>
            </a:r>
          </a:p>
          <a:p>
            <a:pPr marL="800100" lvl="1" indent="-342900" defTabSz="508000">
              <a:buFont typeface="Wingdings" panose="05000000000000000000" pitchFamily="2" charset="2"/>
              <a:buChar char="Ø"/>
            </a:pPr>
            <a:r>
              <a:rPr lang="ko-KR" altLang="en-US" sz="1600" dirty="0" smtClean="0"/>
              <a:t>시간적 </a:t>
            </a:r>
            <a:r>
              <a:rPr lang="ko-KR" altLang="en-US" sz="1600" dirty="0"/>
              <a:t>흐름의 소리 정보를 주파수의 흐름으로 변환시켜주는 함수 </a:t>
            </a:r>
            <a:r>
              <a:rPr lang="ko-KR" altLang="en-US" sz="1600" dirty="0" smtClean="0"/>
              <a:t>계산방식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명품 </a:t>
            </a:r>
            <a:r>
              <a:rPr lang="en-US" altLang="ko-KR" sz="2000" dirty="0" smtClean="0">
                <a:solidFill>
                  <a:prstClr val="black"/>
                </a:solidFill>
              </a:rPr>
              <a:t>JAVA Programming </a:t>
            </a: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/>
              <a:t>그림으로 쉽게 설명하는 </a:t>
            </a:r>
            <a:r>
              <a:rPr lang="ko-KR" altLang="en-US" sz="2000" dirty="0" err="1"/>
              <a:t>안드로이드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프로그래밍</a:t>
            </a:r>
            <a:endParaRPr lang="en-US" altLang="ko-KR" sz="2000" dirty="0" smtClean="0"/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센서 프로그래밍</a:t>
            </a:r>
            <a:endParaRPr lang="en-US" altLang="ko-KR" sz="2000" dirty="0" smtClean="0"/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/>
              <a:t>프로 </a:t>
            </a: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미디어 </a:t>
            </a:r>
            <a:r>
              <a:rPr lang="ko-KR" altLang="en-US" sz="1400" dirty="0" smtClean="0"/>
              <a:t>그래픽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오디오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비디오를 비롯한 </a:t>
            </a:r>
            <a:r>
              <a:rPr lang="ko-KR" altLang="en-US" sz="1400" dirty="0" err="1" smtClean="0"/>
              <a:t>리치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미디어앱</a:t>
            </a:r>
            <a:r>
              <a:rPr lang="ko-KR" altLang="en-US" sz="1400" dirty="0" smtClean="0"/>
              <a:t> 개발하기</a:t>
            </a:r>
            <a:endParaRPr lang="en-US" altLang="ko-KR" sz="1400" dirty="0"/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defTabSz="508000"/>
            <a:endParaRPr lang="en-US" altLang="ko-KR" sz="2000" dirty="0" smtClean="0">
              <a:solidFill>
                <a:prstClr val="black"/>
              </a:solidFill>
            </a:endParaRPr>
          </a:p>
          <a:p>
            <a:pPr marL="342900" indent="-342900" defTabSz="508000"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solidFill>
                  <a:prstClr val="black"/>
                </a:solidFill>
              </a:rPr>
              <a:t>갤럭시 </a:t>
            </a:r>
            <a:r>
              <a:rPr lang="en-US" altLang="ko-KR" sz="2000" dirty="0" smtClean="0">
                <a:solidFill>
                  <a:prstClr val="black"/>
                </a:solidFill>
              </a:rPr>
              <a:t>S4 </a:t>
            </a:r>
            <a:r>
              <a:rPr lang="ko-KR" altLang="en-US" sz="2000" dirty="0" smtClean="0">
                <a:solidFill>
                  <a:prstClr val="black"/>
                </a:solidFill>
              </a:rPr>
              <a:t>사양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marL="742950" lvl="1" indent="-285750" defTabSz="5080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prstClr val="black"/>
                </a:solidFill>
                <a:hlinkClick r:id="rId2"/>
              </a:rPr>
              <a:t>https://namu.wiki/w/%</a:t>
            </a:r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EA%B0%A4%EB%9F%AD%EC%8B%9C%20S4</a:t>
            </a:r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>
            <a:spLocks/>
          </p:cNvSpPr>
          <p:nvPr/>
        </p:nvSpPr>
        <p:spPr>
          <a:xfrm>
            <a:off x="0" y="0"/>
            <a:ext cx="9144635" cy="6858635"/>
          </a:xfrm>
          <a:prstGeom prst="rect">
            <a:avLst/>
          </a:prstGeom>
          <a:solidFill>
            <a:srgbClr val="4B3C3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-900430" y="-4203700"/>
            <a:ext cx="10274935" cy="15490825"/>
            <a:chOff x="-900430" y="-4203700"/>
            <a:chExt cx="10274935" cy="15490825"/>
          </a:xfrm>
        </p:grpSpPr>
        <p:grpSp>
          <p:nvGrpSpPr>
            <p:cNvPr id="33" name="그룹 32"/>
            <p:cNvGrpSpPr/>
            <p:nvPr/>
          </p:nvGrpSpPr>
          <p:grpSpPr>
            <a:xfrm rot="2760000">
              <a:off x="744855" y="-1511935"/>
              <a:ext cx="11322050" cy="5937885"/>
              <a:chOff x="744855" y="-1511935"/>
              <a:chExt cx="11322050" cy="5937885"/>
            </a:xfrm>
          </p:grpSpPr>
          <p:cxnSp>
            <p:nvCxnSpPr>
              <p:cNvPr id="97" name="직선 연결선 96"/>
              <p:cNvCxnSpPr/>
              <p:nvPr/>
            </p:nvCxnSpPr>
            <p:spPr>
              <a:xfrm rot="2760000">
                <a:off x="-1916430" y="117602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rot="2760000">
                <a:off x="-1722755" y="119697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rot="2760000">
                <a:off x="-1530350" y="121602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rot="2760000">
                <a:off x="-1044575" y="1268095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rot="2760000">
                <a:off x="-656590" y="13081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 rot="2760000">
                <a:off x="-367030" y="13392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rot="2760000">
                <a:off x="-77470" y="13696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rot="2760000">
                <a:off x="116205" y="13906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rot="2760000">
                <a:off x="215265" y="140017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rot="2760000">
                <a:off x="504190" y="14300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 rot="2760000">
                <a:off x="697230" y="14490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 rot="2760000">
                <a:off x="891540" y="147002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 rot="2760000">
                <a:off x="1180465" y="15005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rot="2760000">
                <a:off x="1278890" y="151193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 rot="2760000">
                <a:off x="1376045" y="15220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 rot="2760000">
                <a:off x="1472565" y="153225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rot="2760000">
                <a:off x="1567180" y="154305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rot="2760000">
                <a:off x="1664335" y="155257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rot="2760000">
                <a:off x="1762760" y="15621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rot="2760000">
                <a:off x="1858010" y="157289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 rot="2760000">
                <a:off x="1956435" y="158178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rot="2760000">
                <a:off x="2052320" y="1593215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rot="2760000">
                <a:off x="2148840" y="160274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rot="2760000">
                <a:off x="2246630" y="161290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rot="2760000">
                <a:off x="2343150" y="162179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rot="2760000">
                <a:off x="2440305" y="1633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rot="2760000">
                <a:off x="2536190" y="16427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 rot="2760000">
                <a:off x="2632710" y="16554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rot="2760000">
                <a:off x="-2207260" y="11442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rot="2760000">
                <a:off x="-2109470" y="11557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 rot="2760000">
                <a:off x="-2012315" y="116522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 rot="2760000">
                <a:off x="-1816735" y="1186180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 rot="2760000">
                <a:off x="-1431925" y="12268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 rot="2760000">
                <a:off x="-1237615" y="124841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rot="2760000">
                <a:off x="-947420" y="12788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 rot="2760000">
                <a:off x="-753110" y="129921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rot="2760000">
                <a:off x="-850900" y="128841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 rot="2760000">
                <a:off x="-464185" y="1329055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 rot="2760000">
                <a:off x="-271145" y="1349375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rot="2760000">
                <a:off x="311150" y="140906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 rot="2760000">
                <a:off x="795655" y="146113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 rot="2760000">
                <a:off x="986790" y="148145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rot="2760000">
                <a:off x="1084580" y="149034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rot="2760000">
                <a:off x="-1625600" y="120777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 rot="2760000">
                <a:off x="-1336675" y="1236345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 rot="2760000">
                <a:off x="-1142365" y="125603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 rot="2760000">
                <a:off x="-560070" y="13188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 rot="2760000">
                <a:off x="-172720" y="1361440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 rot="2760000">
                <a:off x="20320" y="137985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 rot="2760000">
                <a:off x="407035" y="1418590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 rot="2760000">
                <a:off x="600710" y="144081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 rot="2760000">
                <a:off x="2729865" y="16630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 rot="2760000">
                <a:off x="2827655" y="16738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rot="2760000">
                <a:off x="2924175" y="168402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 rot="2760000">
                <a:off x="3020060" y="1696085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 rot="2760000">
                <a:off x="3115945" y="170561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rot="2760000">
                <a:off x="3215005" y="171513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rot="2760000">
                <a:off x="3310255" y="17252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rot="2760000">
                <a:off x="3406775" y="1735455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rot="2760000">
                <a:off x="3505835" y="1746250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rot="2760000">
                <a:off x="3600450" y="1756410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rot="2760000">
                <a:off x="3697605" y="176593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 rot="2760000">
              <a:off x="-3592830" y="2656840"/>
              <a:ext cx="11322050" cy="5937885"/>
              <a:chOff x="-3592830" y="2656840"/>
              <a:chExt cx="11322050" cy="5937885"/>
            </a:xfrm>
          </p:grpSpPr>
          <p:cxnSp>
            <p:nvCxnSpPr>
              <p:cNvPr id="35" name="직선 연결선 34"/>
              <p:cNvCxnSpPr/>
              <p:nvPr/>
            </p:nvCxnSpPr>
            <p:spPr>
              <a:xfrm rot="2760000">
                <a:off x="-6254115" y="534479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rot="2760000">
                <a:off x="-6060440" y="536575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rot="2760000">
                <a:off x="-5868035" y="538480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rot="2760000">
                <a:off x="-5382260" y="5436870"/>
                <a:ext cx="11321415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/>
              <p:nvPr/>
            </p:nvCxnSpPr>
            <p:spPr>
              <a:xfrm rot="2760000">
                <a:off x="-4994275" y="54768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 rot="2760000">
                <a:off x="-4704715" y="550799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rot="2760000">
                <a:off x="-4415155" y="55384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rot="2760000">
                <a:off x="-4221480" y="55594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rot="2760000">
                <a:off x="-4122420" y="556895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rot="2760000">
                <a:off x="-3833495" y="559879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rot="2760000">
                <a:off x="-3640455" y="561784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rot="2760000">
                <a:off x="-3446145" y="563880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rot="2760000">
                <a:off x="-3157220" y="566928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 rot="2760000">
                <a:off x="-3058795" y="568071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rot="2760000">
                <a:off x="-2961640" y="56908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rot="2760000">
                <a:off x="-2865120" y="570103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rot="2760000">
                <a:off x="-2770505" y="571182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 rot="2760000">
                <a:off x="-2673350" y="572135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rot="2760000">
                <a:off x="-2574925" y="573087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rot="2760000">
                <a:off x="-2479675" y="574167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 rot="2760000">
                <a:off x="-2381250" y="5750560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rot="2760000">
                <a:off x="-2285365" y="5761990"/>
                <a:ext cx="11318240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rot="2760000">
                <a:off x="-2188845" y="577151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rot="2760000">
                <a:off x="-2091055" y="578167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rot="2760000">
                <a:off x="-1994535" y="5790565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rot="2760000">
                <a:off x="-1897380" y="5802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rot="2760000">
                <a:off x="-1801495" y="5811520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rot="2760000">
                <a:off x="-1704975" y="582422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rot="2760000">
                <a:off x="-6544945" y="531304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rot="2760000">
                <a:off x="-6447155" y="5324475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rot="2760000">
                <a:off x="-6350000" y="533400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rot="2760000">
                <a:off x="-6154420" y="5354955"/>
                <a:ext cx="1131824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rot="2760000">
                <a:off x="-5769610" y="5395595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rot="2760000">
                <a:off x="-5575300" y="541718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rot="2760000">
                <a:off x="-5285105" y="544766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rot="2760000">
                <a:off x="-5090795" y="546798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rot="2760000">
                <a:off x="-5188585" y="545719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 rot="2760000">
                <a:off x="-4801870" y="5497830"/>
                <a:ext cx="1132205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 rot="2760000">
                <a:off x="-4608830" y="5518150"/>
                <a:ext cx="1132205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 rot="2760000">
                <a:off x="-4026535" y="557784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 rot="2760000">
                <a:off x="-3542030" y="562991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rot="2760000">
                <a:off x="-3350895" y="5650230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rot="2760000">
                <a:off x="-3253105" y="5659120"/>
                <a:ext cx="1131951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rot="2760000">
                <a:off x="-5963285" y="5376545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rot="2760000">
                <a:off x="-5674360" y="5405120"/>
                <a:ext cx="11321415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rot="2760000">
                <a:off x="-5480050" y="5424805"/>
                <a:ext cx="1132078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rot="2760000">
                <a:off x="-4897755" y="5487670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rot="2760000">
                <a:off x="-4510405" y="5530215"/>
                <a:ext cx="1131760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rot="2760000">
                <a:off x="-4317365" y="554863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rot="2760000">
                <a:off x="-3930650" y="5587365"/>
                <a:ext cx="11320780" cy="317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rot="2760000">
                <a:off x="-3736975" y="560959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rot="2760000">
                <a:off x="-1607820" y="583184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rot="2760000">
                <a:off x="-1510030" y="5842635"/>
                <a:ext cx="11319510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rot="2760000">
                <a:off x="-1413510" y="5852795"/>
                <a:ext cx="1132078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rot="2760000">
                <a:off x="-1317625" y="5864860"/>
                <a:ext cx="11319510" cy="63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rot="2760000">
                <a:off x="-1221740" y="5874385"/>
                <a:ext cx="1132141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 rot="2760000">
                <a:off x="-1122680" y="5883910"/>
                <a:ext cx="1131951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/>
              <p:nvPr/>
            </p:nvCxnSpPr>
            <p:spPr>
              <a:xfrm rot="2760000">
                <a:off x="-1027430" y="5894070"/>
                <a:ext cx="11320145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 rot="2760000">
                <a:off x="-930910" y="5904230"/>
                <a:ext cx="11320145" cy="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rot="2760000">
                <a:off x="-831850" y="5915025"/>
                <a:ext cx="11320780" cy="127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rot="2760000">
                <a:off x="-737235" y="5925185"/>
                <a:ext cx="11322050" cy="1905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 rot="2760000">
                <a:off x="-640080" y="5934710"/>
                <a:ext cx="11320145" cy="2540"/>
              </a:xfrm>
              <a:prstGeom prst="line">
                <a:avLst/>
              </a:prstGeom>
              <a:ln w="9525" cap="flat" cmpd="sng">
                <a:solidFill>
                  <a:schemeClr val="bg1">
                    <a:alpha val="5882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/>
          <p:cNvSpPr txBox="1">
            <a:spLocks/>
          </p:cNvSpPr>
          <p:nvPr/>
        </p:nvSpPr>
        <p:spPr>
          <a:xfrm>
            <a:off x="2773045" y="2774315"/>
            <a:ext cx="360235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cap="none" dirty="0" smtClean="0">
                <a:solidFill>
                  <a:schemeClr val="bg1"/>
                </a:solidFill>
                <a:latin typeface="+mj-lt"/>
                <a:ea typeface="굴림" panose="020B0600000101010101" pitchFamily="50" charset="-127"/>
              </a:rPr>
              <a:t>Thank U</a:t>
            </a:r>
            <a:endParaRPr lang="ko-KR" altLang="en-US" sz="3600" b="1" cap="none" dirty="0" smtClean="0">
              <a:solidFill>
                <a:schemeClr val="bg1"/>
              </a:solidFill>
              <a:latin typeface="+mj-lt"/>
              <a:ea typeface="굴림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(1)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23215" y="1196752"/>
            <a:ext cx="6986270" cy="267765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4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발표에서의 지적 사항</a:t>
            </a:r>
            <a:endParaRPr lang="en-US" altLang="ko-KR" sz="24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altLang="ko-KR" sz="24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데모를 어떻게 할 것인가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모기탐지의 가능성과 근거가 의문시 됨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작품의 목표에 맞게 구현이 가능한가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모기퇴치 시나리오 효과 미비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일단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간단한 부분 구현 후 데모할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것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914400" lvl="1" indent="-457200" eaLnBrk="0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개발진도가 느림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35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4" y="313055"/>
            <a:ext cx="7417137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데모를 어떻게 할 것인가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0628" y="1556792"/>
            <a:ext cx="7272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스마트폰에서</a:t>
            </a:r>
            <a:r>
              <a:rPr lang="ko-KR" altLang="en-US" dirty="0" smtClean="0"/>
              <a:t> 소리를 </a:t>
            </a:r>
            <a:r>
              <a:rPr lang="ko-KR" altLang="en-US" dirty="0" err="1" smtClean="0"/>
              <a:t>읽어들여</a:t>
            </a:r>
            <a:r>
              <a:rPr lang="ko-KR" altLang="en-US" dirty="0" smtClean="0"/>
              <a:t> 주파수를 추출하여 모기 유무 판단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dirty="0" smtClean="0">
                <a:latin typeface="맑은 고딕" charset="0"/>
                <a:ea typeface="맑은 고딕" charset="0"/>
              </a:rPr>
              <a:t>. 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스마트폰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아두이노간의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dirty="0" err="1" smtClean="0">
                <a:latin typeface="맑은 고딕" charset="0"/>
                <a:ea typeface="맑은 고딕" charset="0"/>
              </a:rPr>
              <a:t>블루투스</a:t>
            </a:r>
            <a:r>
              <a:rPr lang="ko-KR" altLang="en-US" dirty="0" smtClean="0">
                <a:latin typeface="맑은 고딕" charset="0"/>
                <a:ea typeface="맑은 고딕" charset="0"/>
              </a:rPr>
              <a:t> 연결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endParaRPr lang="en-US" altLang="ko-KR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모기 </a:t>
            </a:r>
            <a:r>
              <a:rPr lang="ko-KR" altLang="en-US" dirty="0" err="1" smtClean="0"/>
              <a:t>인식시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서보모터를</a:t>
            </a:r>
            <a:r>
              <a:rPr lang="ko-KR" altLang="en-US" dirty="0" smtClean="0"/>
              <a:t> 작동하여 </a:t>
            </a:r>
            <a:r>
              <a:rPr lang="ko-KR" altLang="en-US" dirty="0" err="1" smtClean="0"/>
              <a:t>기피제</a:t>
            </a:r>
            <a:r>
              <a:rPr lang="ko-KR" altLang="en-US" dirty="0" smtClean="0"/>
              <a:t> 분사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371703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이후에는 </a:t>
            </a:r>
            <a:r>
              <a:rPr lang="ko-KR" altLang="en-US" dirty="0" err="1" smtClean="0"/>
              <a:t>기피제분사</a:t>
            </a:r>
            <a:r>
              <a:rPr lang="ko-KR" altLang="en-US" dirty="0" smtClean="0"/>
              <a:t> 기능설정이나 인식시간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등을 구현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(2)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4" y="313055"/>
            <a:ext cx="7417137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모기탐지의 가능성과 근거가 의문시 됨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840" y="155363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마이크모듈에서 소리를 </a:t>
            </a:r>
            <a:r>
              <a:rPr lang="ko-KR" altLang="en-US" dirty="0" err="1" smtClean="0"/>
              <a:t>읽어들여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내에서 주파수를 추출하는 방식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840" y="2785997"/>
            <a:ext cx="8574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마이크모듈이 주파수를 추출하기에 성능이 부족하다고 판단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스마트폰에서</a:t>
            </a:r>
            <a:r>
              <a:rPr lang="ko-KR" altLang="en-US" dirty="0" smtClean="0"/>
              <a:t> 소리를 </a:t>
            </a:r>
            <a:r>
              <a:rPr lang="ko-KR" altLang="en-US" dirty="0" err="1" smtClean="0"/>
              <a:t>읽어들여</a:t>
            </a:r>
            <a:r>
              <a:rPr lang="ko-KR" altLang="en-US" dirty="0" smtClean="0"/>
              <a:t> 주파수를 추출하는 방법으로 변경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(3)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4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4" y="313055"/>
            <a:ext cx="7417137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작품의 목표에 맞게 구현이 가능한가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548766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마이크모듈에서 소리를 </a:t>
            </a:r>
            <a:r>
              <a:rPr lang="ko-KR" altLang="en-US" dirty="0" err="1" smtClean="0"/>
              <a:t>읽어들여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내에서 주파수를 추출하는 방식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3046089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스마트폰의</a:t>
            </a:r>
            <a:r>
              <a:rPr lang="ko-KR" altLang="en-US" dirty="0" smtClean="0"/>
              <a:t> 처리성능이 </a:t>
            </a:r>
            <a:r>
              <a:rPr lang="ko-KR" altLang="en-US" dirty="0" err="1" smtClean="0"/>
              <a:t>아두이노보다</a:t>
            </a:r>
            <a:r>
              <a:rPr lang="ko-KR" altLang="en-US" dirty="0" smtClean="0"/>
              <a:t> 뛰어나 주파수 추출이 가능함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스마트폰의</a:t>
            </a:r>
            <a:r>
              <a:rPr lang="ko-KR" altLang="en-US" dirty="0" smtClean="0"/>
              <a:t> 마이크를 통하여 소리를 받아내어 주파수를 추출하고 모기여부를 판단하여 </a:t>
            </a:r>
            <a:r>
              <a:rPr lang="ko-KR" altLang="en-US" dirty="0" err="1" smtClean="0"/>
              <a:t>아두이노에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기피제</a:t>
            </a:r>
            <a:r>
              <a:rPr lang="ko-KR" altLang="en-US" dirty="0" smtClean="0"/>
              <a:t> 분사여부를 전송함 </a:t>
            </a:r>
            <a:endParaRPr lang="ko-KR" altLang="en-US" dirty="0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(4)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48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4" y="313055"/>
            <a:ext cx="7417137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모기퇴치 시나리오 효과 미비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484784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위치선정의 문제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모기를 효과적으로 인식하기 위해 머리맡에 두어야 하는데</a:t>
            </a:r>
            <a:endParaRPr lang="en-US" altLang="ko-KR" dirty="0" smtClean="0"/>
          </a:p>
          <a:p>
            <a:r>
              <a:rPr lang="ko-KR" altLang="en-US" dirty="0" smtClean="0"/>
              <a:t>이때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모기를 인식하여 </a:t>
            </a:r>
            <a:r>
              <a:rPr lang="ko-KR" altLang="en-US" dirty="0" err="1" smtClean="0"/>
              <a:t>기피제를</a:t>
            </a:r>
            <a:r>
              <a:rPr lang="ko-KR" altLang="en-US" dirty="0" smtClean="0"/>
              <a:t> 뿌릴 경우 분사의 문제가 발생함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3212976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모기를 인식하는 것을 </a:t>
            </a:r>
            <a:r>
              <a:rPr lang="ko-KR" altLang="en-US" dirty="0" err="1" smtClean="0"/>
              <a:t>아두이노의</a:t>
            </a:r>
            <a:r>
              <a:rPr lang="ko-KR" altLang="en-US" dirty="0" smtClean="0"/>
              <a:t> 마이크 모듈이 아닌</a:t>
            </a:r>
            <a:endParaRPr lang="en-US" altLang="ko-KR" dirty="0" smtClean="0"/>
          </a:p>
          <a:p>
            <a:r>
              <a:rPr lang="ko-KR" altLang="en-US" dirty="0" err="1" smtClean="0"/>
              <a:t>스마트폰으로</a:t>
            </a:r>
            <a:r>
              <a:rPr lang="ko-KR" altLang="en-US" dirty="0" smtClean="0"/>
              <a:t> 대체하고 분사기의 위치를 효과적으로 조정하여</a:t>
            </a:r>
            <a:endParaRPr lang="en-US" altLang="ko-KR" dirty="0" smtClean="0"/>
          </a:p>
          <a:p>
            <a:r>
              <a:rPr lang="ko-KR" altLang="en-US" dirty="0" smtClean="0"/>
              <a:t>방 전체에 고루 분사가 가능하도록 함</a:t>
            </a:r>
            <a:endParaRPr lang="ko-KR" alt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(5)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4" y="313055"/>
            <a:ext cx="7417137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800100" lvl="1" indent="-342900" eaLnBrk="0">
              <a:buFont typeface="Wingdings" panose="05000000000000000000" pitchFamily="2" charset="2"/>
              <a:buChar char="v"/>
            </a:pP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en-US" altLang="ko-KR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일단 간단한 부분 구현 후 데모할 것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322537" y="1244202"/>
            <a:ext cx="7417137" cy="400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800100" lvl="1" indent="-342900" eaLnBrk="0">
              <a:buFont typeface="Wingdings" panose="05000000000000000000" pitchFamily="2" charset="2"/>
              <a:buChar char="v"/>
            </a:pP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지적사항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개발진도가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느림</a:t>
            </a:r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22537" y="1844824"/>
            <a:ext cx="8281911" cy="224676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914400" lvl="1" indent="-457200" eaLnBrk="0">
              <a:buAutoNum type="arabicPeriod"/>
            </a:pPr>
            <a:r>
              <a:rPr lang="ko-KR" altLang="en-US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스마트폰</a:t>
            </a:r>
            <a:r>
              <a:rPr lang="ko-KR" altLang="en-US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어플구현</a:t>
            </a:r>
            <a:endParaRPr lang="en-US" altLang="ko-KR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UI,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주파수 추출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2.</a:t>
            </a:r>
            <a:r>
              <a:rPr lang="ko-KR" altLang="en-US" sz="2000" dirty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아두이노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코딩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서보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모터작동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블루투스모듈을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통해 </a:t>
            </a: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스마트폰과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연결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endParaRPr lang="en-US" altLang="ko-KR" sz="2000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3. 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인식시간 저장 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322537" y="4869160"/>
            <a:ext cx="7329106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lvl="1" eaLnBrk="0"/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스마트폰의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주파수 추출을 최우선 목표로 삼고</a:t>
            </a:r>
            <a:endParaRPr lang="en-US" altLang="ko-KR" sz="2000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lvl="1" eaLnBrk="0"/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스마트폰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아두이노간의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블루투스</a:t>
            </a:r>
            <a:r>
              <a:rPr lang="ko-KR" altLang="en-US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통신연결을 다음 목표로 한다</a:t>
            </a:r>
            <a:r>
              <a:rPr lang="en-US" altLang="ko-KR" sz="2000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.</a:t>
            </a: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(6)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1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23215" y="313055"/>
            <a:ext cx="698627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1.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종합설계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000" b="0" cap="none" dirty="0" err="1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000" b="0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 (2)</a:t>
            </a:r>
            <a:endParaRPr lang="ko-KR" altLang="en-US" sz="2000" b="0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23214" y="1196752"/>
            <a:ext cx="8641274" cy="443198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8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연구 개발 환경</a:t>
            </a:r>
            <a:endParaRPr lang="en-US" altLang="ko-KR" sz="28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모기를 잡기 위해서 사용자가 미리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퇴치제를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사용하여야 하며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08000" eaLnBrk="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잠든 이후에는 사용이 힘들어 모기 퇴치가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힘듬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defTabSz="508000" eaLnBrk="0"/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eaLnBrk="0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자동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분사기능을 사용하더라도 퇴치제의 불필요한 낭비를 막을 수 없음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altLang="ko-KR" sz="2800" b="1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8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연구 개발 목표</a:t>
            </a:r>
            <a:endParaRPr lang="en-US" altLang="ko-KR" sz="28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2800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모기의 비행주파수를 토대로 모기의 존재 유무를 알아내어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모기퇴치제를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altLang="ko-KR" sz="2800" b="1" dirty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ko-KR" altLang="en-US" sz="2800" b="1" cap="none" dirty="0" smtClean="0">
                <a:solidFill>
                  <a:srgbClr val="4B0D0D"/>
                </a:solidFill>
                <a:latin typeface="맑은 고딕" charset="0"/>
                <a:ea typeface="맑은 고딕" charset="0"/>
              </a:rPr>
              <a:t>연구 개발 효과</a:t>
            </a:r>
            <a:endParaRPr lang="en-US" altLang="ko-KR" sz="28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모기퇴치제의 불필요한 낭비를 막음</a:t>
            </a:r>
          </a:p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altLang="ko-KR" sz="2400" b="1" cap="none" dirty="0" smtClean="0">
              <a:solidFill>
                <a:srgbClr val="4B0D0D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74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Pages>22</Pages>
  <Words>841</Words>
  <Characters>0</Characters>
  <Application>Microsoft Office PowerPoint</Application>
  <DocSecurity>0</DocSecurity>
  <PresentationFormat>화면 슬라이드 쇼(4:3)</PresentationFormat>
  <Lines>0</Lines>
  <Paragraphs>254</Paragraphs>
  <Slides>22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맑은 고딕</vt:lpstr>
      <vt:lpstr>나눔고딕</vt:lpstr>
      <vt:lpstr>Wingdings</vt:lpstr>
      <vt:lpstr>Arial</vt:lpstr>
      <vt:lpstr>HY견고딕</vt:lpstr>
      <vt:lpstr>굴림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shin</cp:lastModifiedBy>
  <cp:revision>295</cp:revision>
  <dcterms:modified xsi:type="dcterms:W3CDTF">2017-04-19T18:59:34Z</dcterms:modified>
</cp:coreProperties>
</file>